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52" r:id="rId1"/>
  </p:sldMasterIdLst>
  <p:notesMasterIdLst>
    <p:notesMasterId r:id="rId19"/>
  </p:notesMasterIdLst>
  <p:sldIdLst>
    <p:sldId id="256" r:id="rId2"/>
    <p:sldId id="257" r:id="rId3"/>
    <p:sldId id="258" r:id="rId4"/>
    <p:sldId id="261" r:id="rId5"/>
    <p:sldId id="262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660066"/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C72BB4-830C-430A-BC12-8CC3F08FB9C8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C350D3-8228-43B6-9D1A-BA534AC655EB}" type="slidenum">
              <a:rPr lang="en-IN" smtClean="0"/>
              <a:t>‹#›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777895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C350D3-8228-43B6-9D1A-BA534AC655EB}" type="slidenum">
              <a:rPr lang="en-IN" smtClean="0"/>
              <a:t>14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5029204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1"/>
            <a:ext cx="6400800" cy="30480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8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1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1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2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2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7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200"/>
            <a:ext cx="5181600" cy="4267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1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1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2868A704-0ED7-4912-8340-268B76FFFFAC}" type="datetimeFigureOut">
              <a:rPr lang="en-IN" smtClean="0"/>
              <a:t>31-07-2015</a:t>
            </a:fld>
            <a:endParaRPr lang="en-IN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1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en-IN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52CAD071-734A-4299-BA8E-09360D55CF37}" type="slidenum">
              <a:rPr lang="en-IN" smtClean="0"/>
              <a:t>‹#›</a:t>
            </a:fld>
            <a:endParaRPr lang="en-I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3" r:id="rId1"/>
    <p:sldLayoutId id="2147484154" r:id="rId2"/>
    <p:sldLayoutId id="2147484155" r:id="rId3"/>
    <p:sldLayoutId id="2147484156" r:id="rId4"/>
    <p:sldLayoutId id="2147484157" r:id="rId5"/>
    <p:sldLayoutId id="2147484158" r:id="rId6"/>
    <p:sldLayoutId id="2147484159" r:id="rId7"/>
    <p:sldLayoutId id="2147484160" r:id="rId8"/>
    <p:sldLayoutId id="2147484161" r:id="rId9"/>
    <p:sldLayoutId id="2147484162" r:id="rId10"/>
    <p:sldLayoutId id="21474841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5736" y="1484785"/>
            <a:ext cx="4824536" cy="1600327"/>
          </a:xfrm>
        </p:spPr>
        <p:txBody>
          <a:bodyPr>
            <a:normAutofit fontScale="90000"/>
          </a:bodyPr>
          <a:lstStyle/>
          <a:p>
            <a:r>
              <a:rPr lang="en-IN" sz="7200" dirty="0" smtClean="0"/>
              <a:t>REAL NUMBERS</a:t>
            </a:r>
            <a:endParaRPr lang="en-IN" sz="7200" dirty="0"/>
          </a:p>
        </p:txBody>
      </p:sp>
    </p:spTree>
    <p:extLst>
      <p:ext uri="{BB962C8B-B14F-4D97-AF65-F5344CB8AC3E}">
        <p14:creationId xmlns:p14="http://schemas.microsoft.com/office/powerpoint/2010/main" val="15378154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b="1" dirty="0" smtClean="0"/>
              <a:t>INTRODUCTION</a:t>
            </a:r>
            <a:endParaRPr lang="en-IN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348880"/>
            <a:ext cx="4283968" cy="325581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72964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268761"/>
            <a:ext cx="6400800" cy="4217641"/>
          </a:xfrm>
          <a:solidFill>
            <a:schemeClr val="bg2">
              <a:lumMod val="20000"/>
              <a:lumOff val="80000"/>
            </a:schemeClr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r>
              <a:rPr lang="en-IN" dirty="0" smtClean="0"/>
              <a:t>We all know four fundamental operations of addition, subtraction, multiplication and division, which we have applied on natural numbers, integers and real numbers as well.</a:t>
            </a:r>
          </a:p>
          <a:p>
            <a:r>
              <a:rPr lang="en-IN" dirty="0" smtClean="0"/>
              <a:t>When we think of division , then divisibility and all the four components of division clicks our mind .But actually what is divisibility? And on what basis do we say a no.’a’ is divisible by another no. ‘b’? Also </a:t>
            </a:r>
            <a:r>
              <a:rPr lang="en-IN" dirty="0"/>
              <a:t>h</a:t>
            </a:r>
            <a:r>
              <a:rPr lang="en-IN" dirty="0" smtClean="0"/>
              <a:t>ow do we check whether a number is odd or even? </a:t>
            </a:r>
          </a:p>
          <a:p>
            <a:r>
              <a:rPr lang="en-IN" dirty="0" smtClean="0"/>
              <a:t>This is the place where Euclid's division lemma works. It tells us about the divisibility of integers.</a:t>
            </a:r>
          </a:p>
        </p:txBody>
      </p:sp>
    </p:spTree>
    <p:extLst>
      <p:ext uri="{BB962C8B-B14F-4D97-AF65-F5344CB8AC3E}">
        <p14:creationId xmlns:p14="http://schemas.microsoft.com/office/powerpoint/2010/main" val="522631137"/>
      </p:ext>
    </p:extLst>
  </p:cSld>
  <p:clrMapOvr>
    <a:masterClrMapping/>
  </p:clrMapOvr>
  <p:transition spd="slow" advClick="0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sz="quarter" idx="13"/>
          </p:nvPr>
        </p:nvSpPr>
        <p:spPr>
          <a:xfrm>
            <a:off x="1371600" y="1340768"/>
            <a:ext cx="6368752" cy="4320480"/>
          </a:xfrm>
        </p:spPr>
        <p:txBody>
          <a:bodyPr>
            <a:normAutofit fontScale="92500" lnSpcReduction="10000"/>
          </a:bodyPr>
          <a:lstStyle/>
          <a:p>
            <a:pPr indent="0">
              <a:buNone/>
            </a:pPr>
            <a:r>
              <a:rPr lang="en-IN" dirty="0" smtClean="0"/>
              <a:t>DIVISIBILITY:</a:t>
            </a:r>
            <a:r>
              <a:rPr lang="en-IN" i="1" dirty="0" smtClean="0"/>
              <a:t> </a:t>
            </a:r>
            <a:r>
              <a:rPr lang="en-IN" i="1" dirty="0" smtClean="0">
                <a:latin typeface="Arial" pitchFamily="34" charset="0"/>
                <a:cs typeface="Arial" pitchFamily="34" charset="0"/>
              </a:rPr>
              <a:t>A non-zero integer  </a:t>
            </a:r>
            <a:r>
              <a:rPr lang="en-IN" b="1" i="1" dirty="0" smtClean="0"/>
              <a:t>‘b’</a:t>
            </a:r>
            <a:r>
              <a:rPr lang="en-IN" i="1" dirty="0" smtClean="0"/>
              <a:t>  </a:t>
            </a:r>
            <a:r>
              <a:rPr lang="en-IN" i="1" dirty="0" smtClean="0">
                <a:latin typeface="Arial" pitchFamily="34" charset="0"/>
                <a:cs typeface="Arial" pitchFamily="34" charset="0"/>
              </a:rPr>
              <a:t>is said  to divide  an integer </a:t>
            </a:r>
            <a:r>
              <a:rPr lang="en-IN" b="1" i="1" dirty="0" smtClean="0"/>
              <a:t>‘a’</a:t>
            </a:r>
            <a:r>
              <a:rPr lang="en-IN" i="1" dirty="0" smtClean="0"/>
              <a:t> </a:t>
            </a:r>
            <a:r>
              <a:rPr lang="en-IN" i="1" dirty="0" smtClean="0">
                <a:latin typeface="Arial" pitchFamily="34" charset="0"/>
                <a:cs typeface="Arial" pitchFamily="34" charset="0"/>
              </a:rPr>
              <a:t>if there exists an integer </a:t>
            </a:r>
            <a:r>
              <a:rPr lang="en-IN" b="1" i="1" dirty="0" smtClean="0"/>
              <a:t>‘c’</a:t>
            </a:r>
            <a:r>
              <a:rPr lang="en-IN" i="1" dirty="0" smtClean="0"/>
              <a:t> </a:t>
            </a:r>
            <a:r>
              <a:rPr lang="en-IN" i="1" dirty="0" smtClean="0">
                <a:latin typeface="Arial" pitchFamily="34" charset="0"/>
                <a:cs typeface="Arial" pitchFamily="34" charset="0"/>
              </a:rPr>
              <a:t>such that </a:t>
            </a:r>
            <a:r>
              <a:rPr lang="en-IN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N" b="1" dirty="0" smtClean="0"/>
              <a:t>a=</a:t>
            </a:r>
            <a:r>
              <a:rPr lang="en-IN" b="1" dirty="0" err="1" smtClean="0"/>
              <a:t>bc</a:t>
            </a:r>
            <a:r>
              <a:rPr lang="en-IN" b="1" dirty="0" smtClean="0"/>
              <a:t>.</a:t>
            </a:r>
          </a:p>
          <a:p>
            <a:pPr indent="0">
              <a:buNone/>
            </a:pPr>
            <a:r>
              <a:rPr lang="en-IN" b="1" dirty="0" smtClean="0"/>
              <a:t>Here , ’b’ is called the divisor,</a:t>
            </a:r>
            <a:endParaRPr lang="en-IN" b="1" dirty="0"/>
          </a:p>
          <a:p>
            <a:pPr indent="0">
              <a:buNone/>
            </a:pPr>
            <a:r>
              <a:rPr lang="en-IN" b="1" dirty="0" smtClean="0"/>
              <a:t>            ‘a’ is called the dividend,</a:t>
            </a:r>
          </a:p>
          <a:p>
            <a:pPr indent="0">
              <a:buNone/>
            </a:pPr>
            <a:r>
              <a:rPr lang="en-IN" b="1" dirty="0"/>
              <a:t> </a:t>
            </a:r>
            <a:r>
              <a:rPr lang="en-IN" b="1" dirty="0" smtClean="0"/>
              <a:t>           ‘c’ is called the quotient. </a:t>
            </a:r>
          </a:p>
          <a:p>
            <a:pPr indent="0">
              <a:buNone/>
            </a:pPr>
            <a:r>
              <a:rPr lang="en-IN" b="1" dirty="0" smtClean="0"/>
              <a:t> Example: 2 is a divisor of 6 as there exist an integer 3 such that </a:t>
            </a:r>
          </a:p>
          <a:p>
            <a:pPr indent="0">
              <a:buNone/>
            </a:pPr>
            <a:r>
              <a:rPr lang="en-IN" b="1" dirty="0" smtClean="0"/>
              <a:t> 6=2*3.</a:t>
            </a:r>
          </a:p>
          <a:p>
            <a:pPr indent="0">
              <a:buNone/>
            </a:pPr>
            <a:r>
              <a:rPr lang="en-IN" b="1" dirty="0" smtClean="0"/>
              <a:t> Note : ‘b’ is a divisor of ‘a’ is written as a/b</a:t>
            </a:r>
          </a:p>
          <a:p>
            <a:pPr indent="0">
              <a:buNone/>
            </a:pPr>
            <a:r>
              <a:rPr lang="en-IN" b="1" smtClean="0"/>
              <a:t> For a/b </a:t>
            </a:r>
            <a:r>
              <a:rPr lang="en-IN" b="1" dirty="0" smtClean="0"/>
              <a:t>we say that ‘a’ is divisible by ‘b’ or ‘b’ is a factor of ‘a’ or ‘a’ is a multiple of ‘b’ or ‘b’ is a divisor  of ‘a’.</a:t>
            </a:r>
          </a:p>
          <a:p>
            <a:pPr indent="0">
              <a:buNone/>
            </a:pPr>
            <a:endParaRPr lang="en-IN" b="1" dirty="0" smtClean="0"/>
          </a:p>
        </p:txBody>
      </p:sp>
    </p:spTree>
    <p:extLst>
      <p:ext uri="{BB962C8B-B14F-4D97-AF65-F5344CB8AC3E}">
        <p14:creationId xmlns:p14="http://schemas.microsoft.com/office/powerpoint/2010/main" val="3001035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5576664" cy="405408"/>
          </a:xfrm>
        </p:spPr>
        <p:txBody>
          <a:bodyPr>
            <a:noAutofit/>
          </a:bodyPr>
          <a:lstStyle/>
          <a:p>
            <a:r>
              <a:rPr lang="en-IN" sz="2400" dirty="0" smtClean="0"/>
              <a:t>EUCLID’S DIVISION LEMMA</a:t>
            </a:r>
            <a:endParaRPr lang="en-IN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916832"/>
            <a:ext cx="6400800" cy="360039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IN" dirty="0" smtClean="0"/>
              <a:t>Let ;a; and ‘b’ be any two positive integer .Then there exist unique</a:t>
            </a:r>
          </a:p>
          <a:p>
            <a:pPr indent="0">
              <a:buNone/>
            </a:pPr>
            <a:r>
              <a:rPr lang="en-IN" dirty="0"/>
              <a:t> </a:t>
            </a:r>
            <a:r>
              <a:rPr lang="en-IN" dirty="0" smtClean="0"/>
              <a:t>    integers ‘q’ and ‘r’ such that </a:t>
            </a:r>
          </a:p>
          <a:p>
            <a:pPr indent="0">
              <a:buNone/>
            </a:pPr>
            <a:r>
              <a:rPr lang="en-IN" dirty="0"/>
              <a:t> </a:t>
            </a:r>
            <a:r>
              <a:rPr lang="en-IN" dirty="0" smtClean="0"/>
              <a:t>    a=</a:t>
            </a:r>
            <a:r>
              <a:rPr lang="en-IN" dirty="0" err="1" smtClean="0"/>
              <a:t>bq</a:t>
            </a:r>
            <a:r>
              <a:rPr lang="en-IN" dirty="0" smtClean="0"/>
              <a:t> +r  , 0 &lt; = r &lt; b.</a:t>
            </a:r>
          </a:p>
          <a:p>
            <a:pPr indent="0">
              <a:buNone/>
            </a:pPr>
            <a:r>
              <a:rPr lang="en-IN" dirty="0"/>
              <a:t> </a:t>
            </a:r>
            <a:r>
              <a:rPr lang="en-IN" dirty="0" smtClean="0"/>
              <a:t>let us consider the division of one positive integer with another  ,say </a:t>
            </a:r>
          </a:p>
          <a:p>
            <a:pPr indent="0">
              <a:buNone/>
            </a:pPr>
            <a:r>
              <a:rPr lang="en-IN" dirty="0" smtClean="0"/>
              <a:t>45 by 8.</a:t>
            </a:r>
          </a:p>
          <a:p>
            <a:pPr indent="0">
              <a:buNone/>
            </a:pPr>
            <a:r>
              <a:rPr lang="en-IN" dirty="0" smtClean="0"/>
              <a:t>46=8*5+6, where  0&lt;6&lt;8.               </a:t>
            </a:r>
          </a:p>
          <a:p>
            <a:pPr indent="0">
              <a:buNone/>
            </a:pPr>
            <a:r>
              <a:rPr lang="en-IN" dirty="0" smtClean="0"/>
              <a:t> the resul</a:t>
            </a:r>
            <a:r>
              <a:rPr lang="en-IN" dirty="0"/>
              <a:t>t</a:t>
            </a:r>
            <a:r>
              <a:rPr lang="en-IN" dirty="0" smtClean="0"/>
              <a:t> of this division is that we get two integers - 5  which is called </a:t>
            </a:r>
          </a:p>
          <a:p>
            <a:pPr indent="0">
              <a:buNone/>
            </a:pPr>
            <a:r>
              <a:rPr lang="en-IN" dirty="0"/>
              <a:t>t</a:t>
            </a:r>
            <a:r>
              <a:rPr lang="en-IN" dirty="0" smtClean="0"/>
              <a:t>he quotient and 6 which is the remainder.                    </a:t>
            </a:r>
          </a:p>
          <a:p>
            <a:pPr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0680283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124744"/>
            <a:ext cx="6440760" cy="453650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en-IN" dirty="0" smtClean="0"/>
              <a:t>Any positive even integer is of the form 2m and any positive even integer is of the form  2m+1.</a:t>
            </a:r>
          </a:p>
          <a:p>
            <a:r>
              <a:rPr lang="en-IN" dirty="0" smtClean="0"/>
              <a:t>Any positive integer is of the form 3m,3m+1 and 3m+2.</a:t>
            </a:r>
          </a:p>
          <a:p>
            <a:pPr indent="0"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 EXAMPLES  </a:t>
            </a:r>
          </a:p>
          <a:p>
            <a:pPr marL="342900" indent="-342900">
              <a:buAutoNum type="arabicParenR"/>
            </a:pPr>
            <a:r>
              <a:rPr lang="en-IN" dirty="0" smtClean="0"/>
              <a:t>Using Euclid’s Division Lemma show that every even integer is of the form 2q and every odd integer is of the form 2q+1.</a:t>
            </a:r>
          </a:p>
          <a:p>
            <a:pPr indent="0">
              <a:buNone/>
            </a:pPr>
            <a:r>
              <a:rPr lang="en-IN" dirty="0"/>
              <a:t> </a:t>
            </a:r>
            <a:r>
              <a:rPr lang="en-IN" dirty="0" smtClean="0"/>
              <a:t>Sol: Let ‘a’ be any positive integer and b=2, then ,r=0,1.</a:t>
            </a:r>
          </a:p>
          <a:p>
            <a:pPr indent="0">
              <a:buNone/>
            </a:pPr>
            <a:r>
              <a:rPr lang="en-IN" dirty="0"/>
              <a:t> </a:t>
            </a:r>
            <a:r>
              <a:rPr lang="en-IN" dirty="0" smtClean="0"/>
              <a:t> case(1) when r=0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IN" dirty="0" smtClean="0"/>
              <a:t>a=2q+0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IN" dirty="0" smtClean="0"/>
              <a:t>a=2(q)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en-IN" dirty="0" smtClean="0"/>
              <a:t>a=2m ….even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4788388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124744"/>
            <a:ext cx="7056784" cy="460851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numCol="2">
            <a:normAutofit lnSpcReduction="10000"/>
          </a:bodyPr>
          <a:lstStyle/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Case(2) when r=1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a=2q+1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a=2(q)+1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a=2m+1   ……odd.</a:t>
            </a:r>
          </a:p>
          <a:p>
            <a:pPr indent="0">
              <a:lnSpc>
                <a:spcPct val="100000"/>
              </a:lnSpc>
              <a:buNone/>
            </a:pPr>
            <a:endParaRPr lang="en-IN" dirty="0"/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2)Show that an odd integer is of the form 4q+1 or  4q+3 ,where q is some positive integer.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Sol: Let a be the positive odd integer and b =4, then r=0,1,2,3.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case(1)when r=0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a=4q+0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/>
              <a:t>a</a:t>
            </a:r>
            <a:r>
              <a:rPr lang="en-IN" dirty="0" smtClean="0"/>
              <a:t>=2(2q)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/>
              <a:t>a</a:t>
            </a:r>
            <a:r>
              <a:rPr lang="en-IN" dirty="0" smtClean="0"/>
              <a:t>=2m   ….even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Case(2)when r= 1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/>
              <a:t>a</a:t>
            </a:r>
            <a:r>
              <a:rPr lang="en-IN" dirty="0" smtClean="0"/>
              <a:t>=2(q)+1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a=2m +1   …odd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endParaRPr lang="en-IN" dirty="0"/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Case(3)when r=2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/>
              <a:t>a</a:t>
            </a:r>
            <a:r>
              <a:rPr lang="en-IN" dirty="0" smtClean="0"/>
              <a:t>=4q+2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/>
              <a:t>a</a:t>
            </a:r>
            <a:r>
              <a:rPr lang="en-IN" dirty="0" smtClean="0"/>
              <a:t>=2(q+1)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/>
              <a:t>a</a:t>
            </a:r>
            <a:r>
              <a:rPr lang="en-IN" dirty="0" smtClean="0"/>
              <a:t>=2m   ….even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endParaRPr lang="en-IN" dirty="0"/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Case(4)when r=3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a=4q+3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A=4q+2+1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A=2(2q+1)+1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dirty="0" smtClean="0"/>
              <a:t>A=2m +1   …odd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endParaRPr lang="en-IN" dirty="0" smtClean="0"/>
          </a:p>
          <a:p>
            <a:pPr indent="0">
              <a:lnSpc>
                <a:spcPct val="100000"/>
              </a:lnSpc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8160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1124744"/>
            <a:ext cx="6400800" cy="405408"/>
          </a:xfrm>
        </p:spPr>
        <p:txBody>
          <a:bodyPr>
            <a:normAutofit fontScale="90000"/>
          </a:bodyPr>
          <a:lstStyle/>
          <a:p>
            <a:r>
              <a:rPr lang="en-IN" sz="2400" dirty="0" smtClean="0"/>
              <a:t>EUCLID’S DIVISION ALGORITHM</a:t>
            </a:r>
            <a:endParaRPr lang="en-IN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556792"/>
            <a:ext cx="7056784" cy="410445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en-IN" dirty="0" smtClean="0"/>
              <a:t>Euclid’s Division Algorithm is an application of Euclid’s Division Lemma. It is a technique to compute the HCF of two positive integers.</a:t>
            </a:r>
          </a:p>
          <a:p>
            <a:r>
              <a:rPr lang="en-IN" dirty="0" smtClean="0"/>
              <a:t>To obtain the HCF of two positive integers ,say a and b with a&gt;b, we follow the steps given below.</a:t>
            </a:r>
          </a:p>
          <a:p>
            <a:pPr indent="0">
              <a:buNone/>
            </a:pPr>
            <a:r>
              <a:rPr lang="en-IN" dirty="0" smtClean="0"/>
              <a:t>STEP 1:Apply Euclid’s Division Lemma ta a and b. 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 </a:t>
            </a:r>
            <a:r>
              <a:rPr lang="en-IN" dirty="0" smtClean="0"/>
              <a:t>            So we find whole numbers q and r  such that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 </a:t>
            </a:r>
            <a:r>
              <a:rPr lang="en-IN" dirty="0" smtClean="0"/>
              <a:t>             a=</a:t>
            </a:r>
            <a:r>
              <a:rPr lang="en-IN" dirty="0" err="1" smtClean="0"/>
              <a:t>bq+r</a:t>
            </a:r>
            <a:r>
              <a:rPr lang="en-IN" dirty="0" smtClean="0"/>
              <a:t> , 0=&lt;r&lt;b.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STEP2:If r=0,b is the HCF of a and b .But if r is not equal to zero ,apply the lemma to b and r.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STEP3:Continue the process till the remainder is zero. The divisor at this stage will be the required HCF. </a:t>
            </a:r>
          </a:p>
          <a:p>
            <a:pPr indent="0">
              <a:lnSpc>
                <a:spcPct val="100000"/>
              </a:lnSpc>
              <a:buNone/>
            </a:pPr>
            <a:endParaRPr lang="en-IN" dirty="0" smtClean="0"/>
          </a:p>
        </p:txBody>
      </p:sp>
    </p:spTree>
    <p:extLst>
      <p:ext uri="{BB962C8B-B14F-4D97-AF65-F5344CB8AC3E}">
        <p14:creationId xmlns:p14="http://schemas.microsoft.com/office/powerpoint/2010/main" val="4094142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124744"/>
            <a:ext cx="7128792" cy="436165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indent="0">
              <a:buNone/>
            </a:pPr>
            <a:r>
              <a:rPr lang="en-IN" dirty="0" smtClean="0"/>
              <a:t> Example: Suppose we have to determine the HCF of 1756 and 144.</a:t>
            </a:r>
          </a:p>
          <a:p>
            <a:pPr indent="0">
              <a:buNone/>
            </a:pPr>
            <a:r>
              <a:rPr lang="en-IN" dirty="0" smtClean="0"/>
              <a:t>We start with the greater integer , i.e.,1756.By the lemma , we have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1756=144*12+28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Now again applying the lemma on the divisor 144 and the remainder 28 ,we have</a:t>
            </a:r>
          </a:p>
          <a:p>
            <a:pPr indent="0">
              <a:lnSpc>
                <a:spcPct val="100000"/>
              </a:lnSpc>
              <a:buNone/>
            </a:pPr>
            <a:r>
              <a:rPr lang="en-IN"/>
              <a:t> </a:t>
            </a:r>
            <a:r>
              <a:rPr lang="en-IN" smtClean="0"/>
              <a:t>                                   </a:t>
            </a:r>
            <a:r>
              <a:rPr lang="en-IN" smtClean="0"/>
              <a:t>144= 28*5+4</a:t>
            </a:r>
            <a:endParaRPr lang="en-IN" dirty="0" smtClean="0"/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Now again applying  the lemma on the divisor 28 and remainder 4, we have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 </a:t>
            </a:r>
            <a:r>
              <a:rPr lang="en-IN" dirty="0" smtClean="0"/>
              <a:t>                                    28=4*7+0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Here the last divisor is 4 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Thus , 4= HCF(28,4)= HCF(144,28) =HCF(1756,144).</a:t>
            </a:r>
          </a:p>
          <a:p>
            <a:pPr indent="0">
              <a:lnSpc>
                <a:spcPct val="100000"/>
              </a:lnSpc>
              <a:buNone/>
            </a:pPr>
            <a:endParaRPr lang="en-IN" dirty="0"/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NOTE: HCF of (</a:t>
            </a:r>
            <a:r>
              <a:rPr lang="en-IN" dirty="0" err="1" smtClean="0"/>
              <a:t>a,b</a:t>
            </a:r>
            <a:r>
              <a:rPr lang="en-IN" dirty="0" smtClean="0"/>
              <a:t>) * LCM of (</a:t>
            </a:r>
            <a:r>
              <a:rPr lang="en-IN" dirty="0" err="1" smtClean="0"/>
              <a:t>a,b</a:t>
            </a:r>
            <a:r>
              <a:rPr lang="en-IN" dirty="0" smtClean="0"/>
              <a:t>) =a*b.</a:t>
            </a:r>
          </a:p>
        </p:txBody>
      </p:sp>
    </p:spTree>
    <p:extLst>
      <p:ext uri="{BB962C8B-B14F-4D97-AF65-F5344CB8AC3E}">
        <p14:creationId xmlns:p14="http://schemas.microsoft.com/office/powerpoint/2010/main" val="3562628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836712"/>
            <a:ext cx="6400800" cy="685800"/>
          </a:xfrm>
        </p:spPr>
        <p:txBody>
          <a:bodyPr>
            <a:normAutofit/>
          </a:bodyPr>
          <a:lstStyle/>
          <a:p>
            <a:r>
              <a:rPr lang="en-IN" sz="1800" dirty="0" smtClean="0"/>
              <a:t>QUESTIONS</a:t>
            </a:r>
            <a:endParaRPr lang="en-IN" sz="1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556792"/>
            <a:ext cx="7200800" cy="412812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indent="0">
              <a:buNone/>
            </a:pPr>
            <a:r>
              <a:rPr lang="en-IN" dirty="0" smtClean="0"/>
              <a:t>Q1.Using Euclid’s Division Algorithm, find the HCF of the following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a)65 and 170             b)1264 and 82                c)2165 and 272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Q2. If the HCF of 45 and 210 is expressible in the form 210x + 45 * 5, find x.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Q3.Find the HCF d of 117 and65. Also find integers x and y such that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 </a:t>
            </a:r>
            <a:r>
              <a:rPr lang="en-IN" dirty="0" smtClean="0"/>
              <a:t>     d= 117x = 65y.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Q4.Find the largest positive integer that will divide 398,  436 and 542 leaving remainder 7, 11 and 15 respectively.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Q5.Prove that n^2 –n is divisible by 2 for every positive integer n.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Q6Prove that if a positive integer is of the form 6q +5, then it is of the form 3q+2 for some integer q , but not conversely.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Q7.Prove that the product of two consecutive positive integer is divisible by 2.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Q8.Prove that the square of any positive integer of the form 5q+1 is of the same form.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30024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124744"/>
            <a:ext cx="6400800" cy="685800"/>
          </a:xfrm>
        </p:spPr>
        <p:txBody>
          <a:bodyPr>
            <a:noAutofit/>
          </a:bodyPr>
          <a:lstStyle/>
          <a:p>
            <a:r>
              <a:rPr lang="en-IN" sz="2000" dirty="0" smtClean="0"/>
              <a:t>Fundamental theorem of arithmetic</a:t>
            </a:r>
            <a:endParaRPr lang="en-IN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2" y="1772816"/>
            <a:ext cx="6400800" cy="388843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b="1" dirty="0" smtClean="0"/>
              <a:t>Every composite number can be expressed as a product of primes and this factorisation is unique, apart from the order in which the prime factors occur</a:t>
            </a:r>
            <a:r>
              <a:rPr lang="en-IN" dirty="0" smtClean="0"/>
              <a:t>.</a:t>
            </a:r>
          </a:p>
          <a:p>
            <a:pPr indent="0">
              <a:lnSpc>
                <a:spcPct val="100000"/>
              </a:lnSpc>
              <a:buNone/>
            </a:pPr>
            <a:endParaRPr lang="en-IN" dirty="0"/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For example (1) 6860 = 2^2*5*7^3.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 </a:t>
            </a:r>
            <a:r>
              <a:rPr lang="en-IN" dirty="0" smtClean="0"/>
              <a:t>                    (2) 1200 = 2^4*3*5^2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There is no other possible factorisations of 6860 and 1200 into prime factors.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So the fundamental theorem of arithmetic tells us that prime numbers are the building blocks for all the positive integers.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en-IN" b="1" dirty="0" smtClean="0"/>
              <a:t>Let p be a prime no. and a be a positive integer. If p divides a^2, then p divides a.</a:t>
            </a:r>
          </a:p>
          <a:p>
            <a:pPr indent="0">
              <a:lnSpc>
                <a:spcPct val="100000"/>
              </a:lnSpc>
              <a:buNone/>
            </a:pP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82101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IN" sz="2400" dirty="0" smtClean="0"/>
              <a:t>REVISITING IRRATIONAL NUMBERS</a:t>
            </a:r>
            <a:endParaRPr lang="en-IN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916832"/>
            <a:ext cx="6984776" cy="374441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indent="0">
              <a:buNone/>
            </a:pPr>
            <a:r>
              <a:rPr lang="en-IN" dirty="0" smtClean="0"/>
              <a:t>RATIONAL NUMBERS: A no. Is said to be a rational number if it can be written in the form of p/q where p and q are integers , p is not equal to 0 and the HCF of p and q is 1.</a:t>
            </a:r>
          </a:p>
          <a:p>
            <a:pPr indent="0">
              <a:buNone/>
            </a:pPr>
            <a:r>
              <a:rPr lang="en-IN" dirty="0" smtClean="0"/>
              <a:t>IRRATIONAL NUMBER:A no. is said to be an irrational no. if it’s Nth root is not a whole no. </a:t>
            </a:r>
          </a:p>
          <a:p>
            <a:pPr indent="0">
              <a:buNone/>
            </a:pPr>
            <a:r>
              <a:rPr lang="en-IN" dirty="0" smtClean="0"/>
              <a:t>NOTE: A no. which is not a rational no. is an irrational no.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68604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764704"/>
            <a:ext cx="6400800" cy="685800"/>
          </a:xfrm>
        </p:spPr>
        <p:txBody>
          <a:bodyPr>
            <a:normAutofit/>
          </a:bodyPr>
          <a:lstStyle/>
          <a:p>
            <a:r>
              <a:rPr lang="en-IN" sz="2000" dirty="0" smtClean="0"/>
              <a:t>QUESTIONS</a:t>
            </a:r>
            <a:endParaRPr lang="en-IN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412776"/>
            <a:ext cx="6984776" cy="42094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indent="0">
              <a:buNone/>
            </a:pPr>
            <a:r>
              <a:rPr lang="en-IN" dirty="0" smtClean="0"/>
              <a:t>Q1.Find the HCF and LCM of the following integers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 </a:t>
            </a:r>
            <a:r>
              <a:rPr lang="en-IN" dirty="0" smtClean="0"/>
              <a:t>a) 84    b) 120    c) 256    d) 8008  e) 760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Q2.The HCF of two </a:t>
            </a:r>
            <a:r>
              <a:rPr lang="en-IN" dirty="0" err="1" smtClean="0"/>
              <a:t>no.s</a:t>
            </a:r>
            <a:r>
              <a:rPr lang="en-IN" dirty="0" smtClean="0"/>
              <a:t> is 54 and  their LCM is 3024. If one no. is 336 find the other.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Q3. Fid the least no. that is divisible by all the </a:t>
            </a:r>
            <a:r>
              <a:rPr lang="en-IN" dirty="0" err="1" smtClean="0"/>
              <a:t>no.s</a:t>
            </a:r>
            <a:r>
              <a:rPr lang="en-IN" dirty="0" smtClean="0"/>
              <a:t> between 2 to 10 (both inclusive).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Q4..</a:t>
            </a:r>
            <a:r>
              <a:rPr lang="en-IN" dirty="0"/>
              <a:t> .Find the largest positive integer that will divide 398,  436 and 542 leaving remainder 7, 11 and 15 respectively.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Q5.Check whether 4^n can end with digit 0?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Q6.Prove that root 2,3,4,5,6 are irrational numbers.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Q7.Prove that there is no rational no. whose square is 6.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Q8.For any positive real no. x prove  that there always exists an irrational no. 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 </a:t>
            </a:r>
            <a:r>
              <a:rPr lang="en-IN" dirty="0" smtClean="0"/>
              <a:t>     y satisfying 0&lt;y&lt;x.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2797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400800" cy="685800"/>
          </a:xfrm>
        </p:spPr>
        <p:txBody>
          <a:bodyPr>
            <a:normAutofit/>
          </a:bodyPr>
          <a:lstStyle/>
          <a:p>
            <a:r>
              <a:rPr lang="en-IN" sz="2000" dirty="0" smtClean="0"/>
              <a:t>Decimal representation </a:t>
            </a:r>
            <a:endParaRPr lang="en-IN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600" y="1412776"/>
            <a:ext cx="7128792" cy="424847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/>
          <a:lstStyle/>
          <a:p>
            <a:pPr indent="0">
              <a:buNone/>
            </a:pPr>
            <a:r>
              <a:rPr lang="en-IN" dirty="0" smtClean="0"/>
              <a:t>RATIONAL NUMBERS: They have either  a terminating or a non-terminating repeating decimal expansion.</a:t>
            </a:r>
            <a:endParaRPr lang="en-IN" dirty="0"/>
          </a:p>
          <a:p>
            <a:pPr indent="0">
              <a:buNone/>
            </a:pPr>
            <a:r>
              <a:rPr lang="en-IN" dirty="0" smtClean="0"/>
              <a:t>IRRATIONAL NUMBERS : They have non- terminating  and non repeating decimal expansion.</a:t>
            </a:r>
          </a:p>
          <a:p>
            <a:pPr indent="0">
              <a:buNone/>
            </a:pPr>
            <a:r>
              <a:rPr lang="en-IN" dirty="0" smtClean="0"/>
              <a:t>Let us take the following terminating decimal expansions: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a)0.35 = 35/100 =7/20=7/2^2*5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b)0.58 =58/100=29/50=7/2*5^2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In each case the terminating decimal expansion reduces to a rational </a:t>
            </a:r>
            <a:r>
              <a:rPr lang="en-IN" dirty="0" err="1" smtClean="0"/>
              <a:t>no.of</a:t>
            </a:r>
            <a:r>
              <a:rPr lang="en-IN" dirty="0" smtClean="0"/>
              <a:t> the form p/q, where p and q are co-prime and the prime factorisation of  q is of the form 2^m*5^n, where m and n are no- negative integers.</a:t>
            </a:r>
          </a:p>
          <a:p>
            <a:pPr indent="0">
              <a:lnSpc>
                <a:spcPct val="100000"/>
              </a:lnSpc>
              <a:buNone/>
            </a:pPr>
            <a:endParaRPr lang="en-IN" dirty="0" smtClean="0"/>
          </a:p>
        </p:txBody>
      </p:sp>
    </p:spTree>
    <p:extLst>
      <p:ext uri="{BB962C8B-B14F-4D97-AF65-F5344CB8AC3E}">
        <p14:creationId xmlns:p14="http://schemas.microsoft.com/office/powerpoint/2010/main" val="324430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1556792"/>
            <a:ext cx="6400800" cy="417646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>
              <a:buFont typeface="Wingdings" pitchFamily="2" charset="2"/>
              <a:buChar char="Ø"/>
            </a:pPr>
            <a:r>
              <a:rPr lang="en-IN" dirty="0" smtClean="0"/>
              <a:t>Let x be a rational no. whose decimal expansion terminates. Then  x can be expressed in the form p/q , where p and q are co –primes ,and the prime factorisation of q is of the form 2^m*5^n, where m and n are non- negative integers.</a:t>
            </a:r>
          </a:p>
          <a:p>
            <a:pPr>
              <a:buFont typeface="Wingdings" pitchFamily="2" charset="2"/>
              <a:buChar char="Ø"/>
            </a:pPr>
            <a:r>
              <a:rPr lang="en-IN" dirty="0" smtClean="0"/>
              <a:t>Let x = p/q be a rational no. such that the prime factorisation of  q </a:t>
            </a:r>
            <a:r>
              <a:rPr lang="en-IN" dirty="0"/>
              <a:t>is of the </a:t>
            </a:r>
            <a:r>
              <a:rPr lang="en-IN" dirty="0" smtClean="0"/>
              <a:t>form </a:t>
            </a:r>
            <a:r>
              <a:rPr lang="en-IN" dirty="0"/>
              <a:t>2^m*5^n, where m and n are non- negative integers.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 smtClean="0"/>
              <a:t>Then x has a decimal expansion which terminates.</a:t>
            </a:r>
          </a:p>
          <a:p>
            <a:pPr>
              <a:buFont typeface="Wingdings" pitchFamily="2" charset="2"/>
              <a:buChar char="Ø"/>
            </a:pPr>
            <a:r>
              <a:rPr lang="en-IN" dirty="0"/>
              <a:t>Let x = p/q be a rational no. such that the prime factorisation of  q is </a:t>
            </a:r>
            <a:r>
              <a:rPr lang="en-IN" dirty="0" smtClean="0"/>
              <a:t>not of </a:t>
            </a:r>
            <a:r>
              <a:rPr lang="en-IN" dirty="0"/>
              <a:t>the form 2^m*5^n, where m and n are non- negative integers.</a:t>
            </a:r>
          </a:p>
          <a:p>
            <a:pPr indent="0">
              <a:lnSpc>
                <a:spcPct val="100000"/>
              </a:lnSpc>
              <a:buNone/>
            </a:pPr>
            <a:r>
              <a:rPr lang="en-IN" dirty="0"/>
              <a:t>Then x has a decimal expansion </a:t>
            </a:r>
            <a:r>
              <a:rPr lang="en-IN" dirty="0" smtClean="0"/>
              <a:t>which is non terminating repeating.</a:t>
            </a: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endParaRPr lang="en-IN" dirty="0" smtClean="0"/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endParaRPr lang="en-IN" dirty="0" smtClean="0"/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Ø"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5993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QUESTIONS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indent="0">
              <a:buNone/>
            </a:pPr>
            <a:r>
              <a:rPr lang="en-IN" dirty="0" smtClean="0"/>
              <a:t>Q1.State whether the following  will have a terminating  or a non-terminating repeating decimal expansion.</a:t>
            </a:r>
          </a:p>
          <a:p>
            <a:pPr indent="0">
              <a:buNone/>
            </a:pPr>
            <a:r>
              <a:rPr lang="en-IN" dirty="0" smtClean="0"/>
              <a:t>a)11/125     b)137/260     c)23/6250      d)217/4000      e)215/4500</a:t>
            </a:r>
          </a:p>
          <a:p>
            <a:pPr indent="0">
              <a:buNone/>
            </a:pPr>
            <a:r>
              <a:rPr lang="en-IN" dirty="0" smtClean="0"/>
              <a:t>Q2.What can you say about the prime factorisation of the denominators of the following rational no.</a:t>
            </a:r>
          </a:p>
          <a:p>
            <a:pPr indent="0">
              <a:buNone/>
            </a:pPr>
            <a:r>
              <a:rPr lang="en-IN" dirty="0" smtClean="0"/>
              <a:t>a)37.3507       b)572.1234569         c)272.25123        </a:t>
            </a:r>
          </a:p>
          <a:p>
            <a:pPr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268844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412777"/>
            <a:ext cx="6400800" cy="4073626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indent="0">
              <a:buNone/>
            </a:pPr>
            <a:r>
              <a:rPr lang="en-IN" sz="7200" dirty="0" smtClean="0"/>
              <a:t>  THANK YOU</a:t>
            </a:r>
          </a:p>
          <a:p>
            <a:pPr indent="0">
              <a:buNone/>
            </a:pPr>
            <a:r>
              <a:rPr lang="en-IN" sz="7200"/>
              <a:t> </a:t>
            </a:r>
            <a:r>
              <a:rPr lang="en-IN" sz="7200" smtClean="0"/>
              <a:t> </a:t>
            </a:r>
            <a:r>
              <a:rPr lang="en-IN" sz="2400" smtClean="0"/>
              <a:t>        </a:t>
            </a:r>
            <a:endParaRPr lang="en-IN" sz="7200" dirty="0"/>
          </a:p>
        </p:txBody>
      </p:sp>
    </p:spTree>
    <p:extLst>
      <p:ext uri="{BB962C8B-B14F-4D97-AF65-F5344CB8AC3E}">
        <p14:creationId xmlns:p14="http://schemas.microsoft.com/office/powerpoint/2010/main" val="429324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Black Ti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6521</TotalTime>
  <Words>1528</Words>
  <Application>Microsoft Office PowerPoint</Application>
  <PresentationFormat>On-screen Show (4:3)</PresentationFormat>
  <Paragraphs>131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Garamond</vt:lpstr>
      <vt:lpstr>Wingdings</vt:lpstr>
      <vt:lpstr>Couture</vt:lpstr>
      <vt:lpstr>REAL NUMBERS</vt:lpstr>
      <vt:lpstr>INTRODUCTION</vt:lpstr>
      <vt:lpstr>PowerPoint Presentation</vt:lpstr>
      <vt:lpstr>PowerPoint Presentation</vt:lpstr>
      <vt:lpstr>EUCLID’S DIVISION LEMMA</vt:lpstr>
      <vt:lpstr>PowerPoint Presentation</vt:lpstr>
      <vt:lpstr>PowerPoint Presentation</vt:lpstr>
      <vt:lpstr>EUCLID’S DIVISION ALGORITHM</vt:lpstr>
      <vt:lpstr>PowerPoint Presentation</vt:lpstr>
      <vt:lpstr>QUESTIONS</vt:lpstr>
      <vt:lpstr>Fundamental theorem of arithmetic</vt:lpstr>
      <vt:lpstr>REVISITING IRRATIONAL NUMBERS</vt:lpstr>
      <vt:lpstr>QUESTIONS</vt:lpstr>
      <vt:lpstr>Decimal representation </vt:lpstr>
      <vt:lpstr>PowerPoint Presentation</vt:lpstr>
      <vt:lpstr>QUESTIONS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REAL NUMBERS</dc:title>
  <dc:creator>Rshmi</dc:creator>
  <cp:lastModifiedBy>Himashu Joshi</cp:lastModifiedBy>
  <cp:revision>70</cp:revision>
  <dcterms:created xsi:type="dcterms:W3CDTF">2015-05-03T07:02:16Z</dcterms:created>
  <dcterms:modified xsi:type="dcterms:W3CDTF">2015-07-30T23:59:48Z</dcterms:modified>
</cp:coreProperties>
</file>